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73" r:id="rId6"/>
    <p:sldId id="266" r:id="rId7"/>
    <p:sldId id="267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7CF"/>
    <a:srgbClr val="0000CC"/>
    <a:srgbClr val="245633"/>
    <a:srgbClr val="0000FF"/>
    <a:srgbClr val="00FFFF"/>
    <a:srgbClr val="33CCFF"/>
    <a:srgbClr val="6DACF9"/>
    <a:srgbClr val="66CCFF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>
        <p:scale>
          <a:sx n="50" d="100"/>
          <a:sy n="50" d="100"/>
        </p:scale>
        <p:origin x="-8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LC14 : Liaisons chimiques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Températures fusion acide maléique/fumarique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351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Températures fusion acide maléique/fumarique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602673" y="5437089"/>
                <a:ext cx="301037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𝑓𝑢𝑠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𝑡𝑎𝑏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=287°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673" y="5437089"/>
                <a:ext cx="3010376" cy="531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14749" y="5437089"/>
                <a:ext cx="301037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𝑓𝑢𝑠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𝑡𝑎𝑏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=131°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49" y="5437089"/>
                <a:ext cx="3010376" cy="531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734"/>
          <a:stretch/>
        </p:blipFill>
        <p:spPr>
          <a:xfrm>
            <a:off x="8919674" y="2161576"/>
            <a:ext cx="3285149" cy="268605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10613049" y="251460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8813923" y="382270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rot="16200000">
            <a:off x="8642473" y="400685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rot="16200000">
            <a:off x="10759099" y="2343150"/>
            <a:ext cx="0" cy="241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9634080" y="2303085"/>
            <a:ext cx="1516520" cy="6586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8161414" y="3614002"/>
            <a:ext cx="1516520" cy="6586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461677" y="2383443"/>
            <a:ext cx="1516520" cy="6586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1372151" y="1160505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FF0000"/>
                </a:solidFill>
              </a:rPr>
              <a:t>liaisons H </a:t>
            </a:r>
            <a:r>
              <a:rPr lang="fr-FR" sz="3200" b="1" dirty="0" smtClean="0">
                <a:solidFill>
                  <a:srgbClr val="FF0000"/>
                </a:solidFill>
              </a:rPr>
              <a:t>intra</a:t>
            </a:r>
            <a:r>
              <a:rPr lang="fr-FR" sz="3200" dirty="0" smtClean="0">
                <a:solidFill>
                  <a:srgbClr val="FF0000"/>
                </a:solidFill>
              </a:rPr>
              <a:t>moléculaires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950751" y="891201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0B050"/>
                </a:solidFill>
              </a:rPr>
              <a:t>+ de liaisons H </a:t>
            </a:r>
            <a:r>
              <a:rPr lang="fr-FR" sz="3200" b="1" dirty="0" smtClean="0">
                <a:solidFill>
                  <a:srgbClr val="00B050"/>
                </a:solidFill>
              </a:rPr>
              <a:t>inter</a:t>
            </a:r>
            <a:r>
              <a:rPr lang="fr-FR" sz="3200" dirty="0" smtClean="0">
                <a:solidFill>
                  <a:srgbClr val="00B050"/>
                </a:solidFill>
              </a:rPr>
              <a:t>moléculaires</a:t>
            </a:r>
            <a:endParaRPr 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955324" y="5218895"/>
                <a:ext cx="67646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4" y="5218895"/>
                <a:ext cx="67646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92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Isomérie Z-E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1028" name="Picture 4" descr="Trans-1,2-dichloroethe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8" y="1930009"/>
            <a:ext cx="3414679" cy="26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-1,2-dichloroethe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3" y="1939654"/>
            <a:ext cx="3414679" cy="260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987918" y="523883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E-1,2-dichloroéthène</a:t>
            </a:r>
            <a:endParaRPr lang="en-US" sz="3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080373" y="523883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Z</a:t>
            </a:r>
            <a:r>
              <a:rPr lang="fr-FR" sz="3200" dirty="0" smtClean="0"/>
              <a:t>-1,2-dichloroéthène</a:t>
            </a:r>
            <a:endParaRPr lang="en-US" sz="32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583721" y="3239451"/>
            <a:ext cx="35989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029907" y="2162233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Isomères:</a:t>
            </a:r>
          </a:p>
          <a:p>
            <a:r>
              <a:rPr lang="fr-FR" sz="3200" dirty="0" err="1" smtClean="0">
                <a:solidFill>
                  <a:srgbClr val="FF0000"/>
                </a:solidFill>
              </a:rPr>
              <a:t>diastéréosiomèes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0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Isomérie Z-E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9" y="1699114"/>
            <a:ext cx="9315450" cy="2686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474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maléique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671099" y="4618739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</a:t>
            </a:r>
            <a:r>
              <a:rPr lang="fr-FR" sz="3200" dirty="0" smtClean="0"/>
              <a:t>cide fumarique</a:t>
            </a:r>
            <a:endParaRPr lang="en-US" sz="32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5216769" y="3239451"/>
            <a:ext cx="196947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41"/>
          <p:cNvSpPr txBox="1"/>
          <p:nvPr/>
        </p:nvSpPr>
        <p:spPr>
          <a:xfrm>
            <a:off x="5029907" y="2162233"/>
            <a:ext cx="3736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Isomères:</a:t>
            </a:r>
          </a:p>
          <a:p>
            <a:r>
              <a:rPr lang="fr-FR" sz="3200" dirty="0" err="1" smtClean="0">
                <a:solidFill>
                  <a:srgbClr val="FF0000"/>
                </a:solidFill>
              </a:rPr>
              <a:t>diastéréosiomèes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1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Rupture et formation des liaisons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600200"/>
            <a:ext cx="8448675" cy="36576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30300" y="41910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butyllithium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537200" y="4382532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2-bromopropane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06638" y="5681825"/>
            <a:ext cx="8013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Nicolas COPPENS, Valéry PREVOST, Physique Chimie Première S. Nathan, 2015.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3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smtClean="0">
                <a:solidFill>
                  <a:srgbClr val="0070C0"/>
                </a:solidFill>
              </a:rPr>
              <a:t>Solide ionique - sel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4684" y="1303875"/>
            <a:ext cx="4663439" cy="4475749"/>
            <a:chOff x="3840482" y="1315452"/>
            <a:chExt cx="4663439" cy="44757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8253" t="11462" r="3936" b="23275"/>
            <a:stretch/>
          </p:blipFill>
          <p:spPr>
            <a:xfrm>
              <a:off x="3893821" y="1315452"/>
              <a:ext cx="4610100" cy="4475749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840482" y="1315452"/>
              <a:ext cx="434340" cy="327660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8196" t="12152" r="4019" b="37553"/>
          <a:stretch/>
        </p:blipFill>
        <p:spPr>
          <a:xfrm>
            <a:off x="6902524" y="1817120"/>
            <a:ext cx="4606724" cy="34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Exemples de liquides/solides moléculaires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076" name="Picture 4" descr="Iodo - Portal do Clube da Quím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75" y="2441575"/>
            <a:ext cx="4792073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6223000" y="1677988"/>
            <a:ext cx="0" cy="43307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s://cdn.futura-sciences.com/buildsv6/images/wide1920/8/5/b/85b71bdbb7_118959_eau-chaude-froide-gl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r="42535"/>
          <a:stretch/>
        </p:blipFill>
        <p:spPr bwMode="auto">
          <a:xfrm>
            <a:off x="542887" y="4174806"/>
            <a:ext cx="2217548" cy="21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iiode: propriétés chimiques et physiq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39" y="1390846"/>
            <a:ext cx="14287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ché:H2O.svg — Wikipédj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7" y="1480889"/>
            <a:ext cx="1299536" cy="89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utte L'Eau Liquide - Photo gratuite sur Pixab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1486754"/>
            <a:ext cx="3012210" cy="20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8048171" y="5423913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Diiode</a:t>
            </a:r>
            <a:r>
              <a:rPr lang="fr-FR" sz="3200" dirty="0" smtClean="0"/>
              <a:t> solide</a:t>
            </a:r>
            <a:endParaRPr lang="en-US" sz="3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13457" y="2760310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Eau liquide</a:t>
            </a:r>
            <a:endParaRPr lang="en-US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399101" y="4896956"/>
            <a:ext cx="373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Eau solide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182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Interactions de Van der </a:t>
            </a:r>
            <a:r>
              <a:rPr lang="fr-FR" sz="4000" b="1" dirty="0" err="1" smtClean="0">
                <a:solidFill>
                  <a:srgbClr val="0070C0"/>
                </a:solidFill>
              </a:rPr>
              <a:t>Waals</a:t>
            </a:r>
            <a:r>
              <a:rPr lang="fr-FR" sz="4000" b="1" dirty="0" smtClean="0">
                <a:solidFill>
                  <a:srgbClr val="0070C0"/>
                </a:solidFill>
              </a:rPr>
              <a:t> dans les solides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upload.wikimedia.org/wikipedia/commons/thumb/8/85/Iodine-unit-cell-3D-balls.png/1024px-Iodine-unit-cell-3D-bal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7" y="1597477"/>
            <a:ext cx="3755515" cy="29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odo - Portal do Clube da Quím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1" y="4575484"/>
            <a:ext cx="3658725" cy="21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H="1">
            <a:off x="2435404" y="1516968"/>
            <a:ext cx="358596" cy="56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3205842" y="1377246"/>
            <a:ext cx="695477" cy="624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239698" y="829264"/>
            <a:ext cx="124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VdW</a:t>
            </a:r>
            <a:endParaRPr lang="en-US" sz="320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6210300" y="939800"/>
            <a:ext cx="0" cy="53922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858944" y="939800"/>
            <a:ext cx="559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Carbone diamant</a:t>
            </a:r>
            <a:endParaRPr lang="en-US" sz="3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858944" y="3958371"/>
            <a:ext cx="559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Carbone graphite</a:t>
            </a:r>
            <a:endParaRPr lang="en-US" sz="32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445" y="4543146"/>
            <a:ext cx="3377256" cy="2003041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H="1" flipV="1">
            <a:off x="10294386" y="4823837"/>
            <a:ext cx="558235" cy="206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0484301" y="5270500"/>
            <a:ext cx="368320" cy="323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0763721" y="4823837"/>
            <a:ext cx="124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VdW</a:t>
            </a:r>
            <a:endParaRPr lang="en-US" sz="3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9644272" y="1969225"/>
            <a:ext cx="2048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Liaisons covalentes</a:t>
            </a:r>
            <a:endParaRPr lang="en-US" sz="32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7134225" y="1649642"/>
            <a:ext cx="2129954" cy="2055240"/>
            <a:chOff x="7134225" y="1649642"/>
            <a:chExt cx="2129954" cy="2055240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445" y="1649642"/>
              <a:ext cx="2087734" cy="205524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134225" y="3438525"/>
              <a:ext cx="295275" cy="8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992478"/>
            <a:ext cx="7242175" cy="490520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Pourquoi le gecko adhère-t-il aux parois?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2212" y="5898651"/>
            <a:ext cx="725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Kellar</a:t>
            </a:r>
            <a:r>
              <a:rPr lang="en-US" dirty="0">
                <a:solidFill>
                  <a:srgbClr val="0070C0"/>
                </a:solidFill>
              </a:rPr>
              <a:t> Autumn et al., Adhesive force of a single </a:t>
            </a:r>
            <a:r>
              <a:rPr lang="en-US" i="1" dirty="0">
                <a:solidFill>
                  <a:srgbClr val="0070C0"/>
                </a:solidFill>
              </a:rPr>
              <a:t>gecko foot</a:t>
            </a:r>
            <a:r>
              <a:rPr lang="en-US" dirty="0">
                <a:solidFill>
                  <a:srgbClr val="0070C0"/>
                </a:solidFill>
              </a:rPr>
              <a:t>-hair, Nature 405</a:t>
            </a:r>
          </a:p>
        </p:txBody>
      </p:sp>
    </p:spTree>
    <p:extLst>
      <p:ext uri="{BB962C8B-B14F-4D97-AF65-F5344CB8AC3E}">
        <p14:creationId xmlns:p14="http://schemas.microsoft.com/office/powerpoint/2010/main" val="363677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Comparaison de températures de fusion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lassification périodique des éléments physique-chimie secon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6779"/>
            <a:ext cx="7395599" cy="41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02832" y="2276475"/>
            <a:ext cx="288381" cy="150495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38000" y="5613494"/>
                <a:ext cx="69692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400" dirty="0" smtClean="0">
                    <a:solidFill>
                      <a:srgbClr val="FF0000"/>
                    </a:solidFill>
                  </a:rPr>
                  <a:t> Les interactions de Van der </a:t>
                </a:r>
                <a:r>
                  <a:rPr lang="fr-FR" sz="2400" dirty="0" err="1" smtClean="0">
                    <a:solidFill>
                      <a:srgbClr val="FF0000"/>
                    </a:solidFill>
                  </a:rPr>
                  <a:t>Waals</a:t>
                </a:r>
                <a:r>
                  <a:rPr lang="fr-FR" sz="2400" dirty="0" smtClean="0">
                    <a:solidFill>
                      <a:srgbClr val="FF0000"/>
                    </a:solidFill>
                  </a:rPr>
                  <a:t> ne sont pas suffisantes pour expliquer ce comportement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00" y="5613494"/>
                <a:ext cx="6969296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793806" y="927162"/>
            <a:ext cx="8013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Nicolas COPPENS, Valéry PREVOST, Physique Chimie Première S. Nathan, 2015.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99" y="2276475"/>
            <a:ext cx="4771454" cy="28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12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8109</TotalTime>
  <Words>154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L'Oréal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Bernard Chelli</cp:lastModifiedBy>
  <cp:revision>127</cp:revision>
  <dcterms:created xsi:type="dcterms:W3CDTF">2020-03-23T08:37:13Z</dcterms:created>
  <dcterms:modified xsi:type="dcterms:W3CDTF">2020-05-27T15:16:14Z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